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1" r:id="rId6"/>
    <p:sldId id="260" r:id="rId7"/>
    <p:sldId id="262" r:id="rId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A6C1AA2-8889-43CD-86FE-1B41BFFE9F97}" type="datetimeFigureOut">
              <a:rPr lang="ar-IQ" smtClean="0"/>
              <a:t>22/06/1439</a:t>
            </a:fld>
            <a:endParaRPr lang="ar-IQ"/>
          </a:p>
        </p:txBody>
      </p:sp>
      <p:sp>
        <p:nvSpPr>
          <p:cNvPr id="5" name="Footer Placeholder 4"/>
          <p:cNvSpPr>
            <a:spLocks noGrp="1"/>
          </p:cNvSpPr>
          <p:nvPr>
            <p:ph type="ftr" sz="quarter" idx="11"/>
          </p:nvPr>
        </p:nvSpPr>
        <p:spPr>
          <a:xfrm>
            <a:off x="2692397" y="5037663"/>
            <a:ext cx="5214635" cy="279400"/>
          </a:xfrm>
        </p:spPr>
        <p:txBody>
          <a:bodyPr/>
          <a:lstStyle/>
          <a:p>
            <a:endParaRPr lang="ar-IQ"/>
          </a:p>
        </p:txBody>
      </p:sp>
      <p:sp>
        <p:nvSpPr>
          <p:cNvPr id="6" name="Slide Number Placeholder 5"/>
          <p:cNvSpPr>
            <a:spLocks noGrp="1"/>
          </p:cNvSpPr>
          <p:nvPr>
            <p:ph type="sldNum" sz="quarter" idx="12"/>
          </p:nvPr>
        </p:nvSpPr>
        <p:spPr>
          <a:xfrm>
            <a:off x="8956900" y="5037663"/>
            <a:ext cx="551167" cy="279400"/>
          </a:xfrm>
        </p:spPr>
        <p:txBody>
          <a:bodyPr/>
          <a:lstStyle/>
          <a:p>
            <a:fld id="{460DFB19-45C0-46DF-873E-A4B489CB8461}" type="slidenum">
              <a:rPr lang="ar-IQ" smtClean="0"/>
              <a:t>‹#›</a:t>
            </a:fld>
            <a:endParaRPr lang="ar-IQ"/>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7109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C1AA2-8889-43CD-86FE-1B41BFFE9F97}"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0DFB19-45C0-46DF-873E-A4B489CB8461}" type="slidenum">
              <a:rPr lang="ar-IQ" smtClean="0"/>
              <a:t>‹#›</a:t>
            </a:fld>
            <a:endParaRPr lang="ar-IQ"/>
          </a:p>
        </p:txBody>
      </p:sp>
    </p:spTree>
    <p:extLst>
      <p:ext uri="{BB962C8B-B14F-4D97-AF65-F5344CB8AC3E}">
        <p14:creationId xmlns:p14="http://schemas.microsoft.com/office/powerpoint/2010/main" val="291828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C1AA2-8889-43CD-86FE-1B41BFFE9F97}"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0DFB19-45C0-46DF-873E-A4B489CB8461}" type="slidenum">
              <a:rPr lang="ar-IQ" smtClean="0"/>
              <a:t>‹#›</a:t>
            </a:fld>
            <a:endParaRPr lang="ar-IQ"/>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5722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C1AA2-8889-43CD-86FE-1B41BFFE9F97}"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0DFB19-45C0-46DF-873E-A4B489CB8461}" type="slidenum">
              <a:rPr lang="ar-IQ" smtClean="0"/>
              <a:t>‹#›</a:t>
            </a:fld>
            <a:endParaRPr lang="ar-IQ"/>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2743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C1AA2-8889-43CD-86FE-1B41BFFE9F97}"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0DFB19-45C0-46DF-873E-A4B489CB8461}" type="slidenum">
              <a:rPr lang="ar-IQ" smtClean="0"/>
              <a:t>‹#›</a:t>
            </a:fld>
            <a:endParaRPr lang="ar-IQ"/>
          </a:p>
        </p:txBody>
      </p:sp>
    </p:spTree>
    <p:extLst>
      <p:ext uri="{BB962C8B-B14F-4D97-AF65-F5344CB8AC3E}">
        <p14:creationId xmlns:p14="http://schemas.microsoft.com/office/powerpoint/2010/main" val="7207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C1AA2-8889-43CD-86FE-1B41BFFE9F97}"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0DFB19-45C0-46DF-873E-A4B489CB8461}" type="slidenum">
              <a:rPr lang="ar-IQ" smtClean="0"/>
              <a:t>‹#›</a:t>
            </a:fld>
            <a:endParaRPr lang="ar-IQ"/>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37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C1AA2-8889-43CD-86FE-1B41BFFE9F97}"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0DFB19-45C0-46DF-873E-A4B489CB8461}" type="slidenum">
              <a:rPr lang="ar-IQ" smtClean="0"/>
              <a:t>‹#›</a:t>
            </a:fld>
            <a:endParaRPr lang="ar-IQ"/>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045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6C1AA2-8889-43CD-86FE-1B41BFFE9F97}"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0DFB19-45C0-46DF-873E-A4B489CB8461}"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95665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6C1AA2-8889-43CD-86FE-1B41BFFE9F97}"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0DFB19-45C0-46DF-873E-A4B489CB8461}" type="slidenum">
              <a:rPr lang="ar-IQ" smtClean="0"/>
              <a:t>‹#›</a:t>
            </a:fld>
            <a:endParaRPr lang="ar-IQ"/>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927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6C1AA2-8889-43CD-86FE-1B41BFFE9F97}"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0DFB19-45C0-46DF-873E-A4B489CB8461}" type="slidenum">
              <a:rPr lang="ar-IQ" smtClean="0"/>
              <a:t>‹#›</a:t>
            </a:fld>
            <a:endParaRPr lang="ar-IQ"/>
          </a:p>
        </p:txBody>
      </p:sp>
    </p:spTree>
    <p:extLst>
      <p:ext uri="{BB962C8B-B14F-4D97-AF65-F5344CB8AC3E}">
        <p14:creationId xmlns:p14="http://schemas.microsoft.com/office/powerpoint/2010/main" val="7439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C1AA2-8889-43CD-86FE-1B41BFFE9F97}" type="datetimeFigureOut">
              <a:rPr lang="ar-IQ" smtClean="0"/>
              <a:t>22/06/1439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460DFB19-45C0-46DF-873E-A4B489CB8461}" type="slidenum">
              <a:rPr lang="ar-IQ" smtClean="0"/>
              <a:t>‹#›</a:t>
            </a:fld>
            <a:endParaRPr lang="ar-IQ"/>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026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6C1AA2-8889-43CD-86FE-1B41BFFE9F97}"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0DFB19-45C0-46DF-873E-A4B489CB8461}" type="slidenum">
              <a:rPr lang="ar-IQ" smtClean="0"/>
              <a:t>‹#›</a:t>
            </a:fld>
            <a:endParaRPr lang="ar-IQ"/>
          </a:p>
        </p:txBody>
      </p:sp>
    </p:spTree>
    <p:extLst>
      <p:ext uri="{BB962C8B-B14F-4D97-AF65-F5344CB8AC3E}">
        <p14:creationId xmlns:p14="http://schemas.microsoft.com/office/powerpoint/2010/main" val="249197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6C1AA2-8889-43CD-86FE-1B41BFFE9F97}" type="datetimeFigureOut">
              <a:rPr lang="ar-IQ" smtClean="0"/>
              <a:t>22/06/1439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460DFB19-45C0-46DF-873E-A4B489CB8461}" type="slidenum">
              <a:rPr lang="ar-IQ" smtClean="0"/>
              <a:t>‹#›</a:t>
            </a:fld>
            <a:endParaRPr lang="ar-IQ"/>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193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A6C1AA2-8889-43CD-86FE-1B41BFFE9F97}" type="datetimeFigureOut">
              <a:rPr lang="ar-IQ" smtClean="0"/>
              <a:t>22/06/1439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460DFB19-45C0-46DF-873E-A4B489CB8461}" type="slidenum">
              <a:rPr lang="ar-IQ" smtClean="0"/>
              <a:t>‹#›</a:t>
            </a:fld>
            <a:endParaRPr lang="ar-IQ"/>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17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C1AA2-8889-43CD-86FE-1B41BFFE9F97}" type="datetimeFigureOut">
              <a:rPr lang="ar-IQ" smtClean="0"/>
              <a:t>22/06/1439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460DFB19-45C0-46DF-873E-A4B489CB8461}" type="slidenum">
              <a:rPr lang="ar-IQ" smtClean="0"/>
              <a:t>‹#›</a:t>
            </a:fld>
            <a:endParaRPr lang="ar-IQ"/>
          </a:p>
        </p:txBody>
      </p:sp>
    </p:spTree>
    <p:extLst>
      <p:ext uri="{BB962C8B-B14F-4D97-AF65-F5344CB8AC3E}">
        <p14:creationId xmlns:p14="http://schemas.microsoft.com/office/powerpoint/2010/main" val="29028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C1AA2-8889-43CD-86FE-1B41BFFE9F97}"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0DFB19-45C0-46DF-873E-A4B489CB8461}" type="slidenum">
              <a:rPr lang="ar-IQ" smtClean="0"/>
              <a:t>‹#›</a:t>
            </a:fld>
            <a:endParaRPr lang="ar-IQ"/>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01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C1AA2-8889-43CD-86FE-1B41BFFE9F97}" type="datetimeFigureOut">
              <a:rPr lang="ar-IQ" smtClean="0"/>
              <a:t>22/06/1439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460DFB19-45C0-46DF-873E-A4B489CB8461}" type="slidenum">
              <a:rPr lang="ar-IQ" smtClean="0"/>
              <a:t>‹#›</a:t>
            </a:fld>
            <a:endParaRPr lang="ar-IQ"/>
          </a:p>
        </p:txBody>
      </p:sp>
    </p:spTree>
    <p:extLst>
      <p:ext uri="{BB962C8B-B14F-4D97-AF65-F5344CB8AC3E}">
        <p14:creationId xmlns:p14="http://schemas.microsoft.com/office/powerpoint/2010/main" val="159555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6C1AA2-8889-43CD-86FE-1B41BFFE9F97}" type="datetimeFigureOut">
              <a:rPr lang="ar-IQ" smtClean="0"/>
              <a:t>22/06/1439</a:t>
            </a:fld>
            <a:endParaRPr lang="ar-IQ"/>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IQ"/>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0DFB19-45C0-46DF-873E-A4B489CB8461}" type="slidenum">
              <a:rPr lang="ar-IQ" smtClean="0"/>
              <a:t>‹#›</a:t>
            </a:fld>
            <a:endParaRPr lang="ar-IQ"/>
          </a:p>
        </p:txBody>
      </p:sp>
    </p:spTree>
    <p:extLst>
      <p:ext uri="{BB962C8B-B14F-4D97-AF65-F5344CB8AC3E}">
        <p14:creationId xmlns:p14="http://schemas.microsoft.com/office/powerpoint/2010/main" val="2336664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آفات خزن عملي</a:t>
            </a:r>
            <a:endParaRPr lang="ar-IQ" dirty="0"/>
          </a:p>
        </p:txBody>
      </p:sp>
      <p:sp>
        <p:nvSpPr>
          <p:cNvPr id="3" name="Subtitle 2"/>
          <p:cNvSpPr>
            <a:spLocks noGrp="1"/>
          </p:cNvSpPr>
          <p:nvPr>
            <p:ph type="subTitle" idx="1"/>
          </p:nvPr>
        </p:nvSpPr>
        <p:spPr/>
        <p:txBody>
          <a:bodyPr/>
          <a:lstStyle/>
          <a:p>
            <a:r>
              <a:rPr lang="ar-IQ" dirty="0" smtClean="0"/>
              <a:t>المحاضرة الثامنة</a:t>
            </a:r>
            <a:endParaRPr lang="ar-IQ" dirty="0"/>
          </a:p>
        </p:txBody>
      </p:sp>
    </p:spTree>
    <p:extLst>
      <p:ext uri="{BB962C8B-B14F-4D97-AF65-F5344CB8AC3E}">
        <p14:creationId xmlns:p14="http://schemas.microsoft.com/office/powerpoint/2010/main" val="3935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928048"/>
            <a:ext cx="9601196" cy="4947820"/>
          </a:xfrm>
        </p:spPr>
        <p:txBody>
          <a:bodyPr>
            <a:normAutofit lnSpcReduction="10000"/>
          </a:bodyPr>
          <a:lstStyle/>
          <a:p>
            <a:r>
              <a:rPr lang="ar-IQ" dirty="0"/>
              <a:t> تتعرض جميع الثمار و الأجزاء النباتية من الفاكهة و الخضروات و كورمات أبصال الزينة تقريبا" للإصابة بأمراض العفن الأسود في الحقل أو المخزن لكن الضررالناتج في المخزن يفوق كثيرا" الضرر الناتج عنها في الحقل إذ تتوفر في المخزن كل العوامل المساعدة على إنتشار المرض من حرارة و رطوبة و تكدس الثمار فوق بعضها و ملامسة المصاب للسليم خصوصا" إذا أهمل التجفيف أو فرز الثمار و الأجزاء النباتية الأخرى قبل تخزينها أو التخزين في الظروف غير الملائمة أو إذا كانت المخازن غير نظيفة مما يساعد على تلف المحصول </a:t>
            </a:r>
            <a:r>
              <a:rPr lang="ar-IQ" dirty="0" smtClean="0"/>
              <a:t>.</a:t>
            </a:r>
            <a:r>
              <a:rPr lang="ar-IQ" dirty="0"/>
              <a:t> </a:t>
            </a:r>
            <a:endParaRPr lang="en-US" dirty="0"/>
          </a:p>
          <a:p>
            <a:pPr lvl="0"/>
            <a:r>
              <a:rPr lang="ar-IQ" b="1" dirty="0"/>
              <a:t>العفن الأخضر و الأزرق لثمار الحمضيات : </a:t>
            </a:r>
            <a:r>
              <a:rPr lang="ar-IQ" dirty="0"/>
              <a:t>يصيب المرض ثمار البرتقال و اللالنكي</a:t>
            </a:r>
            <a:r>
              <a:rPr lang="ar-IQ" b="1" dirty="0"/>
              <a:t> </a:t>
            </a:r>
            <a:r>
              <a:rPr lang="ar-IQ" dirty="0"/>
              <a:t>و تظهر الإصابة أثناء الشحن و التخزين و قد ينشأ عنها خسائر كبيرة إذا لم تراعى الشروط الصحية أثناء تلك العمليات و تنتشر الإصابة بسرعة إذا لم تستبعد الثمار المصابة قبل التخزين .</a:t>
            </a:r>
            <a:endParaRPr lang="en-US" dirty="0"/>
          </a:p>
          <a:p>
            <a:r>
              <a:rPr lang="ar-IQ" b="1" dirty="0"/>
              <a:t>الأعراض (للعفن الأخضر) : </a:t>
            </a:r>
            <a:r>
              <a:rPr lang="ar-IQ" dirty="0"/>
              <a:t>يظهر على الثمرة نمو أبيض دائري لا يلبث أن يظهر بداخله مسحوق أخضر و يبقى من هذا النمو الأبيض حافة دائرية عريضة تفصل المسحوق الأخضر عن الجزء السليم من الثمرة و تشتد الإصابة حتى تعم الثمرة كلها و تغطى بطبقة من المسحوق الأخضر و ينتهي الأمر بجفاف الثمرة .</a:t>
            </a:r>
            <a:endParaRPr lang="ar-IQ" dirty="0"/>
          </a:p>
        </p:txBody>
      </p:sp>
    </p:spTree>
    <p:extLst>
      <p:ext uri="{BB962C8B-B14F-4D97-AF65-F5344CB8AC3E}">
        <p14:creationId xmlns:p14="http://schemas.microsoft.com/office/powerpoint/2010/main" val="355814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23331"/>
            <a:ext cx="9601196" cy="5152537"/>
          </a:xfrm>
        </p:spPr>
        <p:txBody>
          <a:bodyPr/>
          <a:lstStyle/>
          <a:p>
            <a:r>
              <a:rPr lang="ar-IQ" b="1" dirty="0"/>
              <a:t>المسبب :</a:t>
            </a:r>
            <a:r>
              <a:rPr lang="ar-IQ" dirty="0"/>
              <a:t> </a:t>
            </a:r>
            <a:r>
              <a:rPr lang="en-US" b="1" i="1" dirty="0" err="1"/>
              <a:t>Penicillium</a:t>
            </a:r>
            <a:r>
              <a:rPr lang="en-US" b="1" i="1" dirty="0"/>
              <a:t> </a:t>
            </a:r>
            <a:r>
              <a:rPr lang="en-US" b="1" i="1" dirty="0" err="1"/>
              <a:t>digitatum</a:t>
            </a:r>
            <a:endParaRPr lang="en-US" dirty="0"/>
          </a:p>
          <a:p>
            <a:r>
              <a:rPr lang="ar-IQ" b="1" dirty="0"/>
              <a:t>الأعراض (للعفن الأزرق) :</a:t>
            </a:r>
            <a:r>
              <a:rPr lang="ar-IQ" dirty="0"/>
              <a:t> المسحوق الذي يتكون على البقعة المصابة من الثمرة يكون لونه أزرق و تكون الحافة الدائرية البيضاء التي تحيط بالبقعة المصابة أضيق عن نظيرتها في العفن الأخضر .</a:t>
            </a:r>
            <a:endParaRPr lang="en-US" dirty="0"/>
          </a:p>
          <a:p>
            <a:r>
              <a:rPr lang="ar-IQ" b="1" dirty="0"/>
              <a:t>المسبب :</a:t>
            </a:r>
            <a:r>
              <a:rPr lang="ar-IQ" dirty="0"/>
              <a:t> </a:t>
            </a:r>
            <a:r>
              <a:rPr lang="en-US" b="1" i="1" dirty="0"/>
              <a:t>P. </a:t>
            </a:r>
            <a:r>
              <a:rPr lang="en-US" b="1" i="1" dirty="0" err="1"/>
              <a:t>italicum</a:t>
            </a:r>
            <a:endParaRPr lang="en-US" dirty="0"/>
          </a:p>
          <a:p>
            <a:r>
              <a:rPr lang="ar-IQ" b="1" dirty="0"/>
              <a:t>المقاومة :</a:t>
            </a:r>
            <a:endParaRPr lang="en-US" dirty="0"/>
          </a:p>
          <a:p>
            <a:pPr lvl="0"/>
            <a:r>
              <a:rPr lang="ar-IQ" dirty="0"/>
              <a:t>جمع الثمار في الجو الجاف و تلافي حدوث جروح أثناء الجمع و التخزين .</a:t>
            </a:r>
            <a:endParaRPr lang="en-US" dirty="0"/>
          </a:p>
          <a:p>
            <a:pPr lvl="0"/>
            <a:r>
              <a:rPr lang="ar-IQ" dirty="0"/>
              <a:t>التخزين في درجات الحرارة المنخفضة .</a:t>
            </a:r>
            <a:endParaRPr lang="en-US" dirty="0"/>
          </a:p>
          <a:p>
            <a:pPr lvl="0"/>
            <a:r>
              <a:rPr lang="ar-IQ" dirty="0"/>
              <a:t>تطهير الثمار بعد جمعها بيوم أو إثنين بمحلول دافئ (43-45° م) من محلول البوراكس </a:t>
            </a:r>
            <a:r>
              <a:rPr lang="ar-IQ" dirty="0" smtClean="0"/>
              <a:t>.</a:t>
            </a:r>
            <a:endParaRPr lang="en-US" dirty="0"/>
          </a:p>
        </p:txBody>
      </p:sp>
    </p:spTree>
    <p:extLst>
      <p:ext uri="{BB962C8B-B14F-4D97-AF65-F5344CB8AC3E}">
        <p14:creationId xmlns:p14="http://schemas.microsoft.com/office/powerpoint/2010/main" val="275403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32353826"/>
              </p:ext>
            </p:extLst>
          </p:nvPr>
        </p:nvGraphicFramePr>
        <p:xfrm>
          <a:off x="1181685" y="1255593"/>
          <a:ext cx="9045527" cy="4821649"/>
        </p:xfrm>
        <a:graphic>
          <a:graphicData uri="http://schemas.openxmlformats.org/drawingml/2006/table">
            <a:tbl>
              <a:tblPr rtl="1" firstRow="1" firstCol="1" bandRow="1">
                <a:tableStyleId>{5C22544A-7EE6-4342-B048-85BDC9FD1C3A}</a:tableStyleId>
              </a:tblPr>
              <a:tblGrid>
                <a:gridCol w="1635871"/>
                <a:gridCol w="3950315"/>
                <a:gridCol w="3459341"/>
              </a:tblGrid>
              <a:tr h="722345">
                <a:tc>
                  <a:txBody>
                    <a:bodyPr/>
                    <a:lstStyle/>
                    <a:p>
                      <a:pPr marL="457200" algn="ctr" rtl="1">
                        <a:lnSpc>
                          <a:spcPct val="150000"/>
                        </a:lnSpc>
                        <a:spcAft>
                          <a:spcPts val="0"/>
                        </a:spcAft>
                      </a:pPr>
                      <a:r>
                        <a:rPr lang="ar-IQ" sz="1200">
                          <a:effectLst/>
                        </a:rPr>
                        <a:t>وجه المقارنة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ctr" rtl="1">
                        <a:lnSpc>
                          <a:spcPct val="150000"/>
                        </a:lnSpc>
                        <a:spcAft>
                          <a:spcPts val="0"/>
                        </a:spcAft>
                      </a:pPr>
                      <a:r>
                        <a:rPr lang="ar-IQ" sz="1200">
                          <a:effectLst/>
                        </a:rPr>
                        <a:t>العفن الأزرق</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ctr" rtl="1">
                        <a:lnSpc>
                          <a:spcPct val="150000"/>
                        </a:lnSpc>
                        <a:spcAft>
                          <a:spcPts val="1000"/>
                        </a:spcAft>
                      </a:pPr>
                      <a:r>
                        <a:rPr lang="ar-IQ" sz="1200">
                          <a:effectLst/>
                        </a:rPr>
                        <a:t>العفن الأخضر</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r>
              <a:tr h="722345">
                <a:tc>
                  <a:txBody>
                    <a:bodyPr/>
                    <a:lstStyle/>
                    <a:p>
                      <a:pPr marL="457200" algn="ctr" rtl="1">
                        <a:lnSpc>
                          <a:spcPct val="150000"/>
                        </a:lnSpc>
                        <a:spcAft>
                          <a:spcPts val="0"/>
                        </a:spcAft>
                      </a:pPr>
                      <a:r>
                        <a:rPr lang="ar-IQ" sz="1200">
                          <a:effectLst/>
                        </a:rPr>
                        <a:t>لون الجراثيم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just" rtl="1">
                        <a:lnSpc>
                          <a:spcPct val="150000"/>
                        </a:lnSpc>
                        <a:spcAft>
                          <a:spcPts val="0"/>
                        </a:spcAft>
                      </a:pPr>
                      <a:r>
                        <a:rPr lang="ar-IQ" sz="1200">
                          <a:effectLst/>
                        </a:rPr>
                        <a:t>ذات لون أزرق رمادي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just" rtl="1">
                        <a:lnSpc>
                          <a:spcPct val="150000"/>
                        </a:lnSpc>
                        <a:spcAft>
                          <a:spcPts val="1000"/>
                        </a:spcAft>
                      </a:pPr>
                      <a:r>
                        <a:rPr lang="ar-IQ" sz="1200">
                          <a:effectLst/>
                        </a:rPr>
                        <a:t>ذات لون أخضر زيتوني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r>
              <a:tr h="722345">
                <a:tc>
                  <a:txBody>
                    <a:bodyPr/>
                    <a:lstStyle/>
                    <a:p>
                      <a:pPr marL="457200" algn="ctr" rtl="1">
                        <a:lnSpc>
                          <a:spcPct val="150000"/>
                        </a:lnSpc>
                        <a:spcAft>
                          <a:spcPts val="0"/>
                        </a:spcAft>
                      </a:pPr>
                      <a:r>
                        <a:rPr lang="ar-IQ" sz="1200">
                          <a:effectLst/>
                        </a:rPr>
                        <a:t>قوام الميسيليوم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just" rtl="1">
                        <a:lnSpc>
                          <a:spcPct val="150000"/>
                        </a:lnSpc>
                        <a:spcAft>
                          <a:spcPts val="0"/>
                        </a:spcAft>
                      </a:pPr>
                      <a:r>
                        <a:rPr lang="ar-IQ" sz="1200">
                          <a:effectLst/>
                        </a:rPr>
                        <a:t>مسحوقي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just" rtl="1">
                        <a:lnSpc>
                          <a:spcPct val="150000"/>
                        </a:lnSpc>
                        <a:spcAft>
                          <a:spcPts val="1000"/>
                        </a:spcAft>
                      </a:pPr>
                      <a:r>
                        <a:rPr lang="ar-IQ" sz="1200">
                          <a:effectLst/>
                        </a:rPr>
                        <a:t>عجيني</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r>
              <a:tr h="722345">
                <a:tc>
                  <a:txBody>
                    <a:bodyPr/>
                    <a:lstStyle/>
                    <a:p>
                      <a:pPr marL="457200" algn="ctr" rtl="1">
                        <a:lnSpc>
                          <a:spcPct val="150000"/>
                        </a:lnSpc>
                        <a:spcAft>
                          <a:spcPts val="0"/>
                        </a:spcAft>
                      </a:pPr>
                      <a:r>
                        <a:rPr lang="ar-IQ" sz="1200">
                          <a:effectLst/>
                        </a:rPr>
                        <a:t>نمو الميسيليوم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just" rtl="1">
                        <a:lnSpc>
                          <a:spcPct val="150000"/>
                        </a:lnSpc>
                        <a:spcAft>
                          <a:spcPts val="0"/>
                        </a:spcAft>
                      </a:pPr>
                      <a:r>
                        <a:rPr lang="ar-IQ" sz="1200">
                          <a:effectLst/>
                        </a:rPr>
                        <a:t>متقارب مع سرعة تكوين الجراثيم لذا نجد الحافة البيضاء ضيقة.</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just" rtl="1">
                        <a:lnSpc>
                          <a:spcPct val="150000"/>
                        </a:lnSpc>
                        <a:spcAft>
                          <a:spcPts val="1000"/>
                        </a:spcAft>
                      </a:pPr>
                      <a:r>
                        <a:rPr lang="ar-IQ" sz="1200">
                          <a:effectLst/>
                        </a:rPr>
                        <a:t>يسبق تكوين الجراثيم لذا نجد الحافة البيضاء عريضة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r>
              <a:tr h="722345">
                <a:tc>
                  <a:txBody>
                    <a:bodyPr/>
                    <a:lstStyle/>
                    <a:p>
                      <a:pPr marL="457200" algn="ctr" rtl="1">
                        <a:lnSpc>
                          <a:spcPct val="150000"/>
                        </a:lnSpc>
                        <a:spcAft>
                          <a:spcPts val="0"/>
                        </a:spcAft>
                      </a:pPr>
                      <a:r>
                        <a:rPr lang="ar-IQ" sz="1200">
                          <a:effectLst/>
                        </a:rPr>
                        <a:t>منطقة التجرثم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just" rtl="1">
                        <a:lnSpc>
                          <a:spcPct val="150000"/>
                        </a:lnSpc>
                        <a:spcAft>
                          <a:spcPts val="0"/>
                        </a:spcAft>
                      </a:pPr>
                      <a:r>
                        <a:rPr lang="ar-IQ" sz="1200">
                          <a:effectLst/>
                        </a:rPr>
                        <a:t>واضحة و محددة و مائية و حافتها منتظمة إلى حد ما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just" rtl="1">
                        <a:lnSpc>
                          <a:spcPct val="150000"/>
                        </a:lnSpc>
                        <a:spcAft>
                          <a:spcPts val="1000"/>
                        </a:spcAft>
                      </a:pPr>
                      <a:r>
                        <a:rPr lang="ar-IQ" sz="1200">
                          <a:effectLst/>
                        </a:rPr>
                        <a:t>غير واضحة و غير مائية و حافتها غير محددة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r>
              <a:tr h="1209924">
                <a:tc>
                  <a:txBody>
                    <a:bodyPr/>
                    <a:lstStyle/>
                    <a:p>
                      <a:pPr marL="457200" algn="ctr" rtl="1">
                        <a:lnSpc>
                          <a:spcPct val="150000"/>
                        </a:lnSpc>
                        <a:spcAft>
                          <a:spcPts val="0"/>
                        </a:spcAft>
                      </a:pPr>
                      <a:r>
                        <a:rPr lang="ar-IQ" sz="1200">
                          <a:effectLst/>
                        </a:rPr>
                        <a:t>نمو الجراثيم</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just" rtl="1">
                        <a:lnSpc>
                          <a:spcPct val="150000"/>
                        </a:lnSpc>
                        <a:spcAft>
                          <a:spcPts val="0"/>
                        </a:spcAft>
                      </a:pPr>
                      <a:r>
                        <a:rPr lang="ar-IQ" sz="1200">
                          <a:effectLst/>
                        </a:rPr>
                        <a:t>على سطح الثمرة و في داخلها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c>
                  <a:txBody>
                    <a:bodyPr/>
                    <a:lstStyle/>
                    <a:p>
                      <a:pPr marL="457200" algn="just" rtl="1">
                        <a:lnSpc>
                          <a:spcPct val="150000"/>
                        </a:lnSpc>
                        <a:spcAft>
                          <a:spcPts val="1000"/>
                        </a:spcAft>
                      </a:pPr>
                      <a:r>
                        <a:rPr lang="ar-IQ" sz="1200" dirty="0">
                          <a:effectLst/>
                        </a:rPr>
                        <a:t>على سطح الثمرة .</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60684" marR="60684" marT="0" marB="0"/>
                </a:tc>
              </a:tr>
            </a:tbl>
          </a:graphicData>
        </a:graphic>
      </p:graphicFrame>
      <p:sp>
        <p:nvSpPr>
          <p:cNvPr id="5" name="Rectangle 1"/>
          <p:cNvSpPr>
            <a:spLocks noChangeArrowheads="1"/>
          </p:cNvSpPr>
          <p:nvPr/>
        </p:nvSpPr>
        <p:spPr bwMode="auto">
          <a:xfrm>
            <a:off x="-3999676" y="-63787"/>
            <a:ext cx="161916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الجدول الآتي يبين الفرق بين العفن الأزرق و الأخضر </a:t>
            </a: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56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787857" y="655093"/>
            <a:ext cx="8693624" cy="5418161"/>
          </a:xfrm>
          <a:prstGeom prst="rect">
            <a:avLst/>
          </a:prstGeom>
        </p:spPr>
      </p:pic>
    </p:spTree>
    <p:extLst>
      <p:ext uri="{BB962C8B-B14F-4D97-AF65-F5344CB8AC3E}">
        <p14:creationId xmlns:p14="http://schemas.microsoft.com/office/powerpoint/2010/main" val="281389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791570"/>
            <a:ext cx="9601196" cy="5084298"/>
          </a:xfrm>
        </p:spPr>
        <p:txBody>
          <a:bodyPr/>
          <a:lstStyle/>
          <a:p>
            <a:r>
              <a:rPr lang="ar-IQ" b="1" dirty="0"/>
              <a:t> </a:t>
            </a:r>
            <a:r>
              <a:rPr lang="ar-IQ" dirty="0"/>
              <a:t>العفن الأزرق لثمار </a:t>
            </a:r>
            <a:r>
              <a:rPr lang="ar-IQ" dirty="0" smtClean="0"/>
              <a:t>الحمضيات                            </a:t>
            </a:r>
            <a:r>
              <a:rPr lang="ar-IQ" dirty="0"/>
              <a:t>العفن </a:t>
            </a:r>
            <a:r>
              <a:rPr lang="ar-IQ" dirty="0" smtClean="0"/>
              <a:t>الأخضر </a:t>
            </a:r>
            <a:r>
              <a:rPr lang="ar-IQ" dirty="0"/>
              <a:t>لثمار الحمضيات      </a:t>
            </a:r>
            <a:endParaRPr lang="ar-IQ" dirty="0" smtClean="0"/>
          </a:p>
          <a:p>
            <a:r>
              <a:rPr lang="ar-IQ" dirty="0" smtClean="0"/>
              <a:t> </a:t>
            </a:r>
            <a:endParaRPr lang="ar-IQ" dirty="0"/>
          </a:p>
        </p:txBody>
      </p:sp>
      <p:pic>
        <p:nvPicPr>
          <p:cNvPr id="4" name="صورة 15"/>
          <p:cNvPicPr/>
          <p:nvPr/>
        </p:nvPicPr>
        <p:blipFill>
          <a:blip r:embed="rId2">
            <a:extLst>
              <a:ext uri="{28A0092B-C50C-407E-A947-70E740481C1C}">
                <a14:useLocalDpi xmlns:a14="http://schemas.microsoft.com/office/drawing/2010/main" val="0"/>
              </a:ext>
            </a:extLst>
          </a:blip>
          <a:stretch>
            <a:fillRect/>
          </a:stretch>
        </p:blipFill>
        <p:spPr>
          <a:xfrm>
            <a:off x="5853753" y="1372108"/>
            <a:ext cx="4859740" cy="4250770"/>
          </a:xfrm>
          <a:prstGeom prst="rect">
            <a:avLst/>
          </a:prstGeom>
        </p:spPr>
      </p:pic>
      <p:pic>
        <p:nvPicPr>
          <p:cNvPr id="5" name="صورة 16"/>
          <p:cNvPicPr/>
          <p:nvPr/>
        </p:nvPicPr>
        <p:blipFill>
          <a:blip r:embed="rId3">
            <a:extLst>
              <a:ext uri="{28A0092B-C50C-407E-A947-70E740481C1C}">
                <a14:useLocalDpi xmlns:a14="http://schemas.microsoft.com/office/drawing/2010/main" val="0"/>
              </a:ext>
            </a:extLst>
          </a:blip>
          <a:stretch>
            <a:fillRect/>
          </a:stretch>
        </p:blipFill>
        <p:spPr>
          <a:xfrm>
            <a:off x="696036" y="1372108"/>
            <a:ext cx="4558352" cy="4503760"/>
          </a:xfrm>
          <a:prstGeom prst="rect">
            <a:avLst/>
          </a:prstGeom>
        </p:spPr>
      </p:pic>
    </p:spTree>
    <p:extLst>
      <p:ext uri="{BB962C8B-B14F-4D97-AF65-F5344CB8AC3E}">
        <p14:creationId xmlns:p14="http://schemas.microsoft.com/office/powerpoint/2010/main" val="245632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846161"/>
            <a:ext cx="9601196" cy="5029707"/>
          </a:xfrm>
        </p:spPr>
        <p:txBody>
          <a:bodyPr>
            <a:normAutofit fontScale="85000" lnSpcReduction="20000"/>
          </a:bodyPr>
          <a:lstStyle/>
          <a:p>
            <a:pPr lvl="0"/>
            <a:r>
              <a:rPr lang="ar-IQ" b="1" dirty="0"/>
              <a:t>العفن الأسود في ثمار الرمان : </a:t>
            </a:r>
            <a:r>
              <a:rPr lang="ar-IQ" dirty="0"/>
              <a:t>يظهر على سطح ثمار الرمان بعد حدوث جروح أو إنفلاق نمو أسود يغطي مكان الإنفلاق أو الجرح و ينتشر داخل الثمرة مسببا" تعفنها و تغير لونها الى اللون الأسود و يصحب ذلك رشح من الثمار و يمكن تجنب المرض بتجنب حدوث إنفلاق أو جروح للثمار .</a:t>
            </a:r>
            <a:endParaRPr lang="en-US" dirty="0"/>
          </a:p>
          <a:p>
            <a:r>
              <a:rPr lang="ar-IQ" b="1" dirty="0"/>
              <a:t>المسبب : </a:t>
            </a:r>
            <a:r>
              <a:rPr lang="en-US" b="1" i="1" dirty="0" err="1"/>
              <a:t>Aspergillus</a:t>
            </a:r>
            <a:r>
              <a:rPr lang="en-US" b="1" i="1" dirty="0"/>
              <a:t> </a:t>
            </a:r>
            <a:r>
              <a:rPr lang="en-US" b="1" i="1" dirty="0" err="1"/>
              <a:t>niger</a:t>
            </a:r>
            <a:endParaRPr lang="en-US" dirty="0"/>
          </a:p>
          <a:p>
            <a:pPr lvl="0"/>
            <a:r>
              <a:rPr lang="ar-IQ" b="1" dirty="0"/>
              <a:t>العفن الأسود في ثمار التين : </a:t>
            </a:r>
            <a:r>
              <a:rPr lang="ar-IQ" dirty="0"/>
              <a:t>يظهر على سطح ثمار التين المصابة و داخلها نمو أسود بغزارة عند فتحة الثمرة و ينتج عن الإصابة جفاف الثمارو إسوداد لونها و تهيئ الإصابة الحشرية الإصابة بالفطر و قد يطلق على المرض أحيانا" بالتفحم </a:t>
            </a:r>
            <a:r>
              <a:rPr lang="en-US" dirty="0"/>
              <a:t>Smut</a:t>
            </a:r>
            <a:r>
              <a:rPr lang="ar-IQ" dirty="0"/>
              <a:t> .</a:t>
            </a:r>
            <a:endParaRPr lang="en-US" dirty="0"/>
          </a:p>
          <a:p>
            <a:r>
              <a:rPr lang="ar-IQ" b="1" dirty="0"/>
              <a:t>    </a:t>
            </a:r>
            <a:r>
              <a:rPr lang="ar-IQ" dirty="0"/>
              <a:t>تبدأ الإصابة في البستان و يزداد العفن بالتخزين . يمكن المكافحة في الحقل عن طريق مقاومة حشرة دودة ثمار الرمان و بالتخلص من الثمار المتعفنة و تخزين الثمار في مخازن نظيفة على درجات حرارة منخفضة .</a:t>
            </a:r>
            <a:endParaRPr lang="en-US" dirty="0"/>
          </a:p>
          <a:p>
            <a:r>
              <a:rPr lang="ar-IQ" b="1" dirty="0"/>
              <a:t>المسبب : </a:t>
            </a:r>
            <a:r>
              <a:rPr lang="en-US" b="1" i="1" dirty="0" err="1"/>
              <a:t>Aspergillus</a:t>
            </a:r>
            <a:r>
              <a:rPr lang="en-US" b="1" i="1" dirty="0"/>
              <a:t> </a:t>
            </a:r>
            <a:r>
              <a:rPr lang="en-US" b="1" i="1" dirty="0" err="1"/>
              <a:t>niger</a:t>
            </a:r>
            <a:endParaRPr lang="en-US" dirty="0"/>
          </a:p>
          <a:p>
            <a:pPr lvl="0"/>
            <a:r>
              <a:rPr lang="ar-IQ" b="1" dirty="0"/>
              <a:t>العفن الأسود في ثمار التمر : </a:t>
            </a:r>
            <a:r>
              <a:rPr lang="ar-IQ" dirty="0"/>
              <a:t>تظهر الإصابة خفيفة بمرض العفن الأسود في ثمار التمر في طور الخلال و تساعد الرطوبة النسبية العالية على الإصابة , كما تساعد الإصابة الحشرية بخنفساء الثمار الجافة .</a:t>
            </a:r>
            <a:endParaRPr lang="en-US" dirty="0"/>
          </a:p>
          <a:p>
            <a:r>
              <a:rPr lang="ar-IQ" dirty="0"/>
              <a:t>    يبدأ التلوث في البستان و يزداد العفن أثناء التخزين و يمكن مكافحة المرض بتخزين الثمار في مخازن نظيفة تحت درجات حرارة منخفضة .</a:t>
            </a:r>
            <a:endParaRPr lang="en-US" dirty="0"/>
          </a:p>
          <a:p>
            <a:r>
              <a:rPr lang="ar-IQ" b="1" dirty="0"/>
              <a:t>المسبب : </a:t>
            </a:r>
            <a:r>
              <a:rPr lang="en-US" b="1" i="1" dirty="0" err="1"/>
              <a:t>Aspergillus</a:t>
            </a:r>
            <a:r>
              <a:rPr lang="en-US" b="1" i="1" dirty="0"/>
              <a:t> </a:t>
            </a:r>
            <a:r>
              <a:rPr lang="en-US" b="1" i="1" dirty="0" err="1"/>
              <a:t>niger</a:t>
            </a:r>
            <a:r>
              <a:rPr lang="en-US" b="1" dirty="0"/>
              <a:t> </a:t>
            </a:r>
            <a:r>
              <a:rPr lang="ar-IQ" dirty="0"/>
              <a:t>و</a:t>
            </a:r>
            <a:r>
              <a:rPr lang="ar-IQ" b="1" dirty="0"/>
              <a:t> </a:t>
            </a:r>
            <a:r>
              <a:rPr lang="en-US" b="1" i="1" dirty="0" err="1"/>
              <a:t>Alternaria</a:t>
            </a:r>
            <a:r>
              <a:rPr lang="en-US" b="1" dirty="0"/>
              <a:t> sp. </a:t>
            </a:r>
            <a:r>
              <a:rPr lang="ar-IQ" dirty="0"/>
              <a:t>و</a:t>
            </a:r>
            <a:r>
              <a:rPr lang="ar-IQ" b="1" dirty="0"/>
              <a:t> </a:t>
            </a:r>
            <a:r>
              <a:rPr lang="en-US" b="1" i="1" dirty="0" err="1"/>
              <a:t>Rhizopus</a:t>
            </a:r>
            <a:r>
              <a:rPr lang="en-US" b="1" dirty="0"/>
              <a:t> sp.</a:t>
            </a:r>
            <a:r>
              <a:rPr lang="ar-IQ" b="1" dirty="0"/>
              <a:t> </a:t>
            </a:r>
            <a:r>
              <a:rPr lang="ar-IQ" b="1" dirty="0" smtClean="0"/>
              <a:t>.</a:t>
            </a:r>
            <a:endParaRPr lang="en-US" dirty="0"/>
          </a:p>
        </p:txBody>
      </p:sp>
    </p:spTree>
    <p:extLst>
      <p:ext uri="{BB962C8B-B14F-4D97-AF65-F5344CB8AC3E}">
        <p14:creationId xmlns:p14="http://schemas.microsoft.com/office/powerpoint/2010/main" val="23197838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TotalTime>
  <Words>490</Words>
  <Application>Microsoft Office PowerPoint</Application>
  <PresentationFormat>Widescreen</PresentationFormat>
  <Paragraphs>41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Garamond</vt:lpstr>
      <vt:lpstr>Times New Roman</vt:lpstr>
      <vt:lpstr>Organic</vt:lpstr>
      <vt:lpstr>آفات خزن عملي</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آفات خزن عملي</dc:title>
  <dc:creator>City Centre</dc:creator>
  <cp:lastModifiedBy>City Centre</cp:lastModifiedBy>
  <cp:revision>10</cp:revision>
  <dcterms:created xsi:type="dcterms:W3CDTF">2018-03-09T12:37:19Z</dcterms:created>
  <dcterms:modified xsi:type="dcterms:W3CDTF">2018-03-09T12:44:37Z</dcterms:modified>
</cp:coreProperties>
</file>